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sldIdLst>
    <p:sldId id="256" r:id="rId4"/>
    <p:sldId id="282" r:id="rId5"/>
    <p:sldId id="267" r:id="rId6"/>
    <p:sldId id="268" r:id="rId7"/>
    <p:sldId id="281" r:id="rId8"/>
    <p:sldId id="272" r:id="rId9"/>
    <p:sldId id="262" r:id="rId10"/>
    <p:sldId id="258" r:id="rId11"/>
    <p:sldId id="259" r:id="rId12"/>
    <p:sldId id="279" r:id="rId13"/>
    <p:sldId id="273" r:id="rId14"/>
    <p:sldId id="288" r:id="rId15"/>
    <p:sldId id="284" r:id="rId16"/>
    <p:sldId id="289" r:id="rId17"/>
    <p:sldId id="290" r:id="rId18"/>
    <p:sldId id="287" r:id="rId19"/>
    <p:sldId id="274" r:id="rId20"/>
    <p:sldId id="277" r:id="rId21"/>
    <p:sldId id="291" r:id="rId22"/>
    <p:sldId id="292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86441" autoAdjust="0"/>
  </p:normalViewPr>
  <p:slideViewPr>
    <p:cSldViewPr>
      <p:cViewPr varScale="1">
        <p:scale>
          <a:sx n="66" d="100"/>
          <a:sy n="66" d="100"/>
        </p:scale>
        <p:origin x="-41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702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1-27T15:13:01.043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CF6A6-38D8-4C1E-A055-0D348D45B123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C8A08-CC41-4984-ABC9-F8F205384AE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C8A08-CC41-4984-ABC9-F8F205384AE2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C8A08-CC41-4984-ABC9-F8F205384AE2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C8A08-CC41-4984-ABC9-F8F205384AE2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BAA8-2729-440E-83AC-B222513D4EC8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9A668-21BE-4915-8A2B-5E346B9D81FC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71A86-B0AB-49B2-BA2A-A1C8C7FB6BAC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4F4C3-3DA5-4F8F-8FAE-2C21929AC3F1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FB9B-8BB0-4603-BB3D-01346848C451}" type="datetimeFigureOut">
              <a:rPr lang="bg-BG" smtClean="0"/>
              <a:pPr/>
              <a:t>27.11.2016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56AA1-354D-4924-B2BB-6333B4511DCA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1571636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accent2"/>
                </a:solidFill>
              </a:rPr>
              <a:t>Гласът на децата, чут и видян през очите на Сдружение “Знание, успех, промяна”</a:t>
            </a:r>
            <a:endParaRPr lang="bg-BG" sz="3200" dirty="0">
              <a:solidFill>
                <a:schemeClr val="accent2"/>
              </a:solidFill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3429024"/>
          </a:xfrm>
        </p:spPr>
        <p:txBody>
          <a:bodyPr/>
          <a:lstStyle/>
          <a:p>
            <a:endParaRPr lang="bg-BG" b="1" dirty="0"/>
          </a:p>
        </p:txBody>
      </p:sp>
      <p:pic>
        <p:nvPicPr>
          <p:cNvPr id="1027" name="Picture 3" descr="C:\Users\PC\Desktop\15218680_554308224755008_1969880555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3116"/>
            <a:ext cx="9144000" cy="47148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 smtClean="0">
                <a:solidFill>
                  <a:schemeClr val="accent2"/>
                </a:solidFill>
              </a:rPr>
              <a:t>Така момичетата обобщиха важните за тях теми. Те бяха адресирани към  УЧИЛИЩЕТО и СЕМЕЙСТВОТО</a:t>
            </a:r>
            <a:endParaRPr lang="bg-BG" sz="2800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C:\Users\PC\Downloads\1imag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779264" y="1600200"/>
            <a:ext cx="3394472" cy="4525963"/>
          </a:xfrm>
          <a:prstGeom prst="rect">
            <a:avLst/>
          </a:prstGeom>
          <a:noFill/>
        </p:spPr>
      </p:pic>
      <p:pic>
        <p:nvPicPr>
          <p:cNvPr id="2051" name="Picture 3" descr="C:\Users\PC\Downloads\3imag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 bwMode="auto">
          <a:xfrm>
            <a:off x="49702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dirty="0" smtClean="0">
                <a:solidFill>
                  <a:schemeClr val="tx2"/>
                </a:solidFill>
              </a:rPr>
              <a:t/>
            </a:r>
            <a:br>
              <a:rPr lang="bg-BG" sz="3200" dirty="0" smtClean="0">
                <a:solidFill>
                  <a:schemeClr val="tx2"/>
                </a:solidFill>
              </a:rPr>
            </a:br>
            <a:r>
              <a:rPr lang="bg-BG" sz="3200" dirty="0" smtClean="0">
                <a:solidFill>
                  <a:schemeClr val="tx2"/>
                </a:solidFill>
              </a:rPr>
              <a:t>Нашите момичета начертаха един голям кръг от проблеми и трудности, по които имат желание да говорят: </a:t>
            </a:r>
            <a:br>
              <a:rPr lang="bg-BG" sz="3200" dirty="0" smtClean="0">
                <a:solidFill>
                  <a:schemeClr val="tx2"/>
                </a:solidFill>
              </a:rPr>
            </a:br>
            <a:endParaRPr lang="bg-BG" sz="3200" dirty="0">
              <a:solidFill>
                <a:schemeClr val="tx2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bg-B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	- </a:t>
            </a:r>
            <a:r>
              <a:rPr lang="bg-BG" dirty="0" err="1" smtClean="0">
                <a:solidFill>
                  <a:schemeClr val="accent2">
                    <a:lumMod val="75000"/>
                  </a:schemeClr>
                </a:solidFill>
              </a:rPr>
              <a:t>взаимоотошенията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 между момичета и момчета;</a:t>
            </a:r>
          </a:p>
          <a:p>
            <a:pPr>
              <a:buNone/>
            </a:pP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	- насилието над момичетата;</a:t>
            </a:r>
          </a:p>
          <a:p>
            <a:pPr>
              <a:buNone/>
            </a:pP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	- недоверието на възрастните към децата;</a:t>
            </a:r>
          </a:p>
          <a:p>
            <a:pPr>
              <a:buNone/>
            </a:pP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	- обвиненията на възрастните към децата;</a:t>
            </a:r>
          </a:p>
          <a:p>
            <a:pPr>
              <a:buNone/>
            </a:pP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	- несподелените страхове и чувства;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</p:txBody>
      </p:sp>
      <p:pic>
        <p:nvPicPr>
          <p:cNvPr id="2050" name="Picture 2" descr="C:\Users\PC\Desktop\10268218_935554656500466_1642315702_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348706"/>
            <a:ext cx="4038600" cy="3028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C\Downloads\4image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2"/>
                </a:solidFill>
              </a:rPr>
              <a:t>Процес</a:t>
            </a:r>
            <a:endParaRPr lang="bg-BG" dirty="0">
              <a:solidFill>
                <a:schemeClr val="accent2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bg-BG" dirty="0" smtClean="0"/>
              <a:t>		</a:t>
            </a:r>
            <a:r>
              <a:rPr lang="bg-BG" dirty="0" smtClean="0">
                <a:solidFill>
                  <a:schemeClr val="tx2"/>
                </a:solidFill>
              </a:rPr>
              <a:t>В рамките на 7 сесии ние успяхме да </a:t>
            </a:r>
            <a:r>
              <a:rPr lang="bg-BG" dirty="0" err="1" smtClean="0">
                <a:solidFill>
                  <a:schemeClr val="tx2"/>
                </a:solidFill>
              </a:rPr>
              <a:t>фасилитираме</a:t>
            </a:r>
            <a:r>
              <a:rPr lang="bg-BG" dirty="0" smtClean="0">
                <a:solidFill>
                  <a:schemeClr val="tx2"/>
                </a:solidFill>
              </a:rPr>
              <a:t> един процес на взаимодействие между децата и между децата и </a:t>
            </a:r>
            <a:r>
              <a:rPr lang="bg-BG" dirty="0" smtClean="0">
                <a:solidFill>
                  <a:schemeClr val="tx2"/>
                </a:solidFill>
              </a:rPr>
              <a:t>нас възрастните </a:t>
            </a:r>
            <a:r>
              <a:rPr lang="bg-BG" dirty="0" smtClean="0">
                <a:solidFill>
                  <a:schemeClr val="tx2"/>
                </a:solidFill>
              </a:rPr>
              <a:t>от друга страна. Първоначално децата изказваха социално желателни коментари . Чрез споделяния за преживявания към 3тата сесия съумяхме да дефинираме пред тях по ясно задачата и тогава децата заговориха за насилието над момичетата в училище и на улицата в </a:t>
            </a:r>
            <a:r>
              <a:rPr lang="bg-BG" dirty="0" smtClean="0">
                <a:solidFill>
                  <a:schemeClr val="tx2"/>
                </a:solidFill>
              </a:rPr>
              <a:t>махалата, </a:t>
            </a:r>
            <a:r>
              <a:rPr lang="bg-BG" dirty="0" smtClean="0">
                <a:solidFill>
                  <a:schemeClr val="tx2"/>
                </a:solidFill>
              </a:rPr>
              <a:t>за своите страхове от обвинението на </a:t>
            </a:r>
            <a:r>
              <a:rPr lang="bg-BG" dirty="0" smtClean="0">
                <a:solidFill>
                  <a:schemeClr val="tx2"/>
                </a:solidFill>
              </a:rPr>
              <a:t>възрастните. Всички </a:t>
            </a:r>
            <a:r>
              <a:rPr lang="bg-BG" dirty="0" smtClean="0">
                <a:solidFill>
                  <a:schemeClr val="tx2"/>
                </a:solidFill>
              </a:rPr>
              <a:t>те се идентифицираха с едно страдащо момиче на име Боби и започнаха да търсят решение на нейните проблеми. През страданието на Боби бяха посочени техните страхове.</a:t>
            </a:r>
            <a:endParaRPr lang="bg-B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C\Downloads\6image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C\Downloads\2image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2"/>
                </a:solidFill>
              </a:rPr>
              <a:t>Резултати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Беше проведена среща с учителка на децата и договорена съвместна работа по проект, по който училището кандидатства.</a:t>
            </a:r>
          </a:p>
          <a:p>
            <a:endParaRPr lang="bg-BG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Договорено е стартиране на Младежки клуб към сдружението, след стартиране на 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новият 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проект.</a:t>
            </a: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2800" i="1" dirty="0" smtClean="0">
                <a:solidFill>
                  <a:schemeClr val="tx2"/>
                </a:solidFill>
              </a:rPr>
              <a:t>Работата за овластяването на млади ромски хора в особеностите на нашия контекст показа:</a:t>
            </a:r>
            <a:r>
              <a:rPr lang="bg-BG" sz="2800" dirty="0" smtClean="0"/>
              <a:t/>
            </a:r>
            <a:br>
              <a:rPr lang="bg-BG" sz="2800" dirty="0" smtClean="0"/>
            </a:b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	</a:t>
            </a:r>
            <a:r>
              <a:rPr lang="bg-BG" sz="2200" dirty="0" smtClean="0"/>
              <a:t>-  </a:t>
            </a: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за децата е непозната идеята да бъдат изслушвани без да им бъде внушаван определено мнение и отговор;</a:t>
            </a:r>
          </a:p>
          <a:p>
            <a:pPr>
              <a:buNone/>
            </a:pP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	- децата имат остра потребност да говорят </a:t>
            </a:r>
            <a:r>
              <a:rPr lang="bg-BG" sz="2200" dirty="0" err="1" smtClean="0">
                <a:solidFill>
                  <a:schemeClr val="accent2">
                    <a:lumMod val="75000"/>
                  </a:schemeClr>
                </a:solidFill>
              </a:rPr>
              <a:t>безоценъчно</a:t>
            </a: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 с някого за вълнуващите ги теми;</a:t>
            </a:r>
          </a:p>
          <a:p>
            <a:pPr>
              <a:buNone/>
            </a:pP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	- децата имат остра потребност да бъдат включени в група, да се идентифицират с нея и дори само да могат да говорят по темите, които ги вълнуват;</a:t>
            </a:r>
          </a:p>
          <a:p>
            <a:pPr>
              <a:buNone/>
            </a:pPr>
            <a:r>
              <a:rPr lang="bg-BG" sz="2200" dirty="0" smtClean="0">
                <a:solidFill>
                  <a:schemeClr val="accent2">
                    <a:lumMod val="75000"/>
                  </a:schemeClr>
                </a:solidFill>
              </a:rPr>
              <a:t>	- в нашият контекст много трудно бихме могли да преминем на следващ етап от процеса на овластяване, а именно в реалността децата  да постигнат някаква промяна и да осъществят действие, тъй като възрастните не са склонни да слушат децата и на този етап не ги чуват;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429684" cy="1071570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chemeClr val="accent2"/>
                </a:solidFill>
              </a:rPr>
              <a:t>Изводи до които достигнахме, чрез работата по методът “</a:t>
            </a:r>
            <a:r>
              <a:rPr lang="en-US" sz="2800" dirty="0" smtClean="0">
                <a:solidFill>
                  <a:schemeClr val="accent2"/>
                </a:solidFill>
              </a:rPr>
              <a:t>Action research</a:t>
            </a:r>
            <a:r>
              <a:rPr lang="bg-BG" sz="2800" dirty="0" smtClean="0">
                <a:solidFill>
                  <a:schemeClr val="accent2"/>
                </a:solidFill>
              </a:rPr>
              <a:t>” :</a:t>
            </a:r>
            <a:endParaRPr lang="bg-BG" sz="2800" dirty="0">
              <a:solidFill>
                <a:schemeClr val="accent2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sz="3000" dirty="0" smtClean="0">
                <a:solidFill>
                  <a:schemeClr val="tx2"/>
                </a:solidFill>
              </a:rPr>
              <a:t>Голяма е необходимостта от овластяването на младите хора. Голяма част от тях не са активни при вземането на решения в своя живот и тази тенденция се запазва през целият им живот. </a:t>
            </a:r>
          </a:p>
          <a:p>
            <a:pPr lvl="0"/>
            <a:r>
              <a:rPr lang="bg-BG" sz="3000" dirty="0" smtClean="0">
                <a:solidFill>
                  <a:schemeClr val="tx2"/>
                </a:solidFill>
              </a:rPr>
              <a:t>Насилието над млади момичета все още е тема табу. Общността остава безучастна към тези проблеми.</a:t>
            </a:r>
          </a:p>
          <a:p>
            <a:pPr lvl="0"/>
            <a:r>
              <a:rPr lang="bg-BG" sz="3000" dirty="0" smtClean="0">
                <a:solidFill>
                  <a:schemeClr val="tx2"/>
                </a:solidFill>
              </a:rPr>
              <a:t>Голяма е необходимостта младите хора да бъдат ангажирани в различни дейности и да бъдат активни.</a:t>
            </a:r>
          </a:p>
          <a:p>
            <a:endParaRPr lang="bg-BG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500034" y="714375"/>
            <a:ext cx="7729566" cy="54117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	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Работата по овластяване на ромски млади хора в контекста на нашите условия показа,че това е дългосрочен и сложен процес. От една страна е необходимо изграждане на умения у възрастните да слушат и чуват децата и да ги подкрепят в желанието им да бъдат активни и да се включват в различни инициативи. От друга страна става въпрос за работа с децата по посока на подпомагане на процесите на </a:t>
            </a:r>
            <a:r>
              <a:rPr lang="bg-BG" dirty="0" err="1" smtClean="0">
                <a:solidFill>
                  <a:schemeClr val="accent2">
                    <a:lumMod val="75000"/>
                  </a:schemeClr>
                </a:solidFill>
              </a:rPr>
              <a:t>себерефлексия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Сдружение “Знание, успех, промяна”</a:t>
            </a: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214553"/>
            <a:ext cx="8229600" cy="3500463"/>
          </a:xfrm>
        </p:spPr>
        <p:txBody>
          <a:bodyPr>
            <a:normAutofit lnSpcReduction="10000"/>
          </a:bodyPr>
          <a:lstStyle/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Организацията ни подпомага хора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, жертви на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насилие.</a:t>
            </a:r>
          </a:p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Финансирането ни е на базата на проектна дейност.</a:t>
            </a:r>
            <a:endParaRPr lang="bg-B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Имаме д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ва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Консултативни кабинета - на територията на гр. Дупница и гр. 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Благоевград.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12735895_935555096500422_14370068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Дейности</a:t>
            </a: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sz="2800" dirty="0" smtClean="0">
                <a:solidFill>
                  <a:schemeClr val="tx2"/>
                </a:solidFill>
              </a:rPr>
              <a:t>Психологическо консултиране и дългосрочна терапевтична работа с жени и деца, жертви на насилие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Юридическо консултиране, завеждане на дела по ЗЗДН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Социално посредничество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Младежки клуб – </a:t>
            </a:r>
            <a:r>
              <a:rPr lang="bg-BG" sz="2800" dirty="0" smtClean="0">
                <a:solidFill>
                  <a:schemeClr val="tx2"/>
                </a:solidFill>
              </a:rPr>
              <a:t>доброволческа дейност от </a:t>
            </a:r>
            <a:r>
              <a:rPr lang="bg-BG" sz="2800" dirty="0" smtClean="0">
                <a:solidFill>
                  <a:schemeClr val="tx2"/>
                </a:solidFill>
              </a:rPr>
              <a:t>деца, които да </a:t>
            </a:r>
            <a:r>
              <a:rPr lang="bg-BG" sz="2800" dirty="0" smtClean="0">
                <a:solidFill>
                  <a:schemeClr val="tx2"/>
                </a:solidFill>
              </a:rPr>
              <a:t>популяризират идеите си сред </a:t>
            </a:r>
            <a:r>
              <a:rPr lang="bg-BG" sz="2800" dirty="0" smtClean="0">
                <a:solidFill>
                  <a:schemeClr val="tx2"/>
                </a:solidFill>
              </a:rPr>
              <a:t>свои </a:t>
            </a:r>
            <a:r>
              <a:rPr lang="bg-BG" sz="2800" dirty="0" err="1" smtClean="0">
                <a:solidFill>
                  <a:schemeClr val="tx2"/>
                </a:solidFill>
              </a:rPr>
              <a:t>връсници</a:t>
            </a:r>
            <a:r>
              <a:rPr lang="bg-BG" sz="2800" dirty="0" smtClean="0">
                <a:solidFill>
                  <a:schemeClr val="tx2"/>
                </a:solidFill>
              </a:rPr>
              <a:t> 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Организиране на обучителни семинари, с цел </a:t>
            </a:r>
            <a:r>
              <a:rPr lang="bg-BG" sz="2800" dirty="0" err="1" smtClean="0">
                <a:solidFill>
                  <a:schemeClr val="tx2"/>
                </a:solidFill>
              </a:rPr>
              <a:t>синзитивиране</a:t>
            </a:r>
            <a:r>
              <a:rPr lang="bg-BG" sz="2800" dirty="0" smtClean="0">
                <a:solidFill>
                  <a:schemeClr val="tx2"/>
                </a:solidFill>
              </a:rPr>
              <a:t> на специалисти от помагащите професии по теми за разпознаване на насилието и оказване на адекватна подкрепа на жертвите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Превенция на насилието- организиране на множество кампании </a:t>
            </a:r>
          </a:p>
          <a:p>
            <a:endParaRPr lang="bg-BG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>
                <a:solidFill>
                  <a:schemeClr val="accent2">
                    <a:lumMod val="75000"/>
                  </a:schemeClr>
                </a:solidFill>
              </a:rPr>
              <a:t>Изводи до които стигнахме в процес на нашата дългогодишна работа:</a:t>
            </a:r>
            <a:endParaRPr lang="bg-BG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sz="2800" dirty="0" smtClean="0">
                <a:solidFill>
                  <a:schemeClr val="tx2"/>
                </a:solidFill>
              </a:rPr>
              <a:t>Говоренето по темата за специфичното психично функциониране на жертвите на насилие  е </a:t>
            </a:r>
            <a:r>
              <a:rPr lang="bg-BG" sz="2800" dirty="0" smtClean="0">
                <a:solidFill>
                  <a:schemeClr val="tx2"/>
                </a:solidFill>
              </a:rPr>
              <a:t>важно, защото хората </a:t>
            </a:r>
            <a:r>
              <a:rPr lang="bg-BG" sz="2800" dirty="0" smtClean="0">
                <a:solidFill>
                  <a:schemeClr val="tx2"/>
                </a:solidFill>
              </a:rPr>
              <a:t>са склонни да обвиняват жертвата, вместо да я </a:t>
            </a:r>
            <a:r>
              <a:rPr lang="bg-BG" sz="2800" dirty="0" err="1" smtClean="0">
                <a:solidFill>
                  <a:schemeClr val="tx2"/>
                </a:solidFill>
              </a:rPr>
              <a:t>овластяват</a:t>
            </a:r>
            <a:r>
              <a:rPr lang="bg-BG" sz="2800" dirty="0" smtClean="0">
                <a:solidFill>
                  <a:schemeClr val="tx2"/>
                </a:solidFill>
              </a:rPr>
              <a:t>, за да извърши промяна в живота си.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В ромската общност насилието е ежедневие и то не се разпознава като такова.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Като цяло т</a:t>
            </a:r>
            <a:r>
              <a:rPr lang="bg-BG" sz="2800" dirty="0" smtClean="0">
                <a:solidFill>
                  <a:schemeClr val="tx2"/>
                </a:solidFill>
              </a:rPr>
              <a:t>олерансът </a:t>
            </a:r>
            <a:r>
              <a:rPr lang="bg-BG" sz="2800" dirty="0" smtClean="0">
                <a:solidFill>
                  <a:schemeClr val="tx2"/>
                </a:solidFill>
              </a:rPr>
              <a:t>към </a:t>
            </a:r>
            <a:r>
              <a:rPr lang="bg-BG" sz="2800" dirty="0" smtClean="0">
                <a:solidFill>
                  <a:schemeClr val="tx2"/>
                </a:solidFill>
              </a:rPr>
              <a:t>насилието в България </a:t>
            </a:r>
            <a:r>
              <a:rPr lang="bg-BG" sz="2800" dirty="0" smtClean="0">
                <a:solidFill>
                  <a:schemeClr val="tx2"/>
                </a:solidFill>
              </a:rPr>
              <a:t>е висок.</a:t>
            </a:r>
          </a:p>
          <a:p>
            <a:r>
              <a:rPr lang="bg-BG" sz="2800" dirty="0" smtClean="0">
                <a:solidFill>
                  <a:schemeClr val="tx2"/>
                </a:solidFill>
              </a:rPr>
              <a:t>Р</a:t>
            </a:r>
            <a:r>
              <a:rPr lang="bg-BG" sz="2800" dirty="0" smtClean="0">
                <a:solidFill>
                  <a:schemeClr val="tx2"/>
                </a:solidFill>
              </a:rPr>
              <a:t>аботата </a:t>
            </a:r>
            <a:r>
              <a:rPr lang="bg-BG" sz="2800" dirty="0" smtClean="0">
                <a:solidFill>
                  <a:schemeClr val="tx2"/>
                </a:solidFill>
              </a:rPr>
              <a:t>с </a:t>
            </a:r>
            <a:r>
              <a:rPr lang="bg-BG" sz="2800" dirty="0" smtClean="0">
                <a:solidFill>
                  <a:schemeClr val="tx2"/>
                </a:solidFill>
              </a:rPr>
              <a:t>децата  </a:t>
            </a:r>
            <a:r>
              <a:rPr lang="bg-BG" sz="2800" dirty="0" smtClean="0">
                <a:solidFill>
                  <a:schemeClr val="tx2"/>
                </a:solidFill>
              </a:rPr>
              <a:t>по посока </a:t>
            </a:r>
            <a:r>
              <a:rPr lang="bg-BG" sz="2800" dirty="0" smtClean="0">
                <a:solidFill>
                  <a:schemeClr val="tx2"/>
                </a:solidFill>
              </a:rPr>
              <a:t>на </a:t>
            </a:r>
            <a:r>
              <a:rPr lang="bg-BG" sz="2800" dirty="0" smtClean="0">
                <a:solidFill>
                  <a:schemeClr val="tx2"/>
                </a:solidFill>
              </a:rPr>
              <a:t>разпознаването на </a:t>
            </a:r>
            <a:r>
              <a:rPr lang="bg-BG" sz="2800" dirty="0" smtClean="0">
                <a:solidFill>
                  <a:schemeClr val="tx2"/>
                </a:solidFill>
              </a:rPr>
              <a:t>формите на насилие </a:t>
            </a:r>
            <a:r>
              <a:rPr lang="bg-BG" sz="2800" dirty="0" smtClean="0">
                <a:solidFill>
                  <a:schemeClr val="tx2"/>
                </a:solidFill>
              </a:rPr>
              <a:t>и защита от насилие е жизнено важна.</a:t>
            </a:r>
          </a:p>
          <a:p>
            <a:endParaRPr lang="bg-BG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4000" dirty="0" smtClean="0">
                <a:solidFill>
                  <a:schemeClr val="accent2">
                    <a:lumMod val="75000"/>
                  </a:schemeClr>
                </a:solidFill>
              </a:rPr>
              <a:t>Последните акценти в нашата работ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endParaRPr lang="bg-B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2"/>
                </a:solidFill>
              </a:rPr>
              <a:t>Работа в ромска общност по посока на повишаване на критичността на общността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bg-BG" dirty="0" smtClean="0">
                <a:solidFill>
                  <a:schemeClr val="tx2"/>
                </a:solidFill>
              </a:rPr>
              <a:t>към насилието;</a:t>
            </a:r>
          </a:p>
          <a:p>
            <a:endParaRPr lang="bg-BG" dirty="0" smtClean="0">
              <a:solidFill>
                <a:schemeClr val="tx2"/>
              </a:solidFill>
            </a:endParaRPr>
          </a:p>
          <a:p>
            <a:r>
              <a:rPr lang="bg-BG" dirty="0" smtClean="0">
                <a:solidFill>
                  <a:schemeClr val="tx2"/>
                </a:solidFill>
              </a:rPr>
              <a:t>Работа с ученици по посока на намаляване на </a:t>
            </a:r>
            <a:r>
              <a:rPr lang="bg-BG" dirty="0" smtClean="0">
                <a:solidFill>
                  <a:schemeClr val="tx2"/>
                </a:solidFill>
              </a:rPr>
              <a:t>толеранса </a:t>
            </a:r>
            <a:r>
              <a:rPr lang="bg-BG" dirty="0" smtClean="0">
                <a:solidFill>
                  <a:schemeClr val="tx2"/>
                </a:solidFill>
              </a:rPr>
              <a:t>към насилието;</a:t>
            </a:r>
          </a:p>
          <a:p>
            <a:endParaRPr lang="bg-B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2"/>
                </a:solidFill>
              </a:rPr>
              <a:t>Към проекта </a:t>
            </a:r>
            <a:r>
              <a:rPr lang="en-US" dirty="0" smtClean="0">
                <a:solidFill>
                  <a:schemeClr val="accent2"/>
                </a:solidFill>
              </a:rPr>
              <a:t>PEER </a:t>
            </a:r>
            <a:r>
              <a:rPr lang="bg-BG" dirty="0" smtClean="0">
                <a:solidFill>
                  <a:schemeClr val="accent2"/>
                </a:solidFill>
              </a:rPr>
              <a:t> ни привлякоха две причини: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bg-BG" dirty="0" smtClean="0">
                <a:solidFill>
                  <a:schemeClr val="tx2"/>
                </a:solidFill>
              </a:rPr>
              <a:t>За нас </a:t>
            </a:r>
            <a:r>
              <a:rPr lang="bg-BG" dirty="0" smtClean="0">
                <a:solidFill>
                  <a:schemeClr val="tx2"/>
                </a:solidFill>
              </a:rPr>
              <a:t>беше </a:t>
            </a:r>
            <a:r>
              <a:rPr lang="bg-BG" dirty="0" smtClean="0">
                <a:solidFill>
                  <a:schemeClr val="tx2"/>
                </a:solidFill>
              </a:rPr>
              <a:t>важно да изследваме темите </a:t>
            </a:r>
            <a:r>
              <a:rPr lang="bg-BG" dirty="0" smtClean="0">
                <a:solidFill>
                  <a:schemeClr val="tx2"/>
                </a:solidFill>
              </a:rPr>
              <a:t>вълнуващи младите ромски момичета;</a:t>
            </a:r>
            <a:endParaRPr lang="bg-BG" dirty="0" smtClean="0">
              <a:solidFill>
                <a:schemeClr val="tx2"/>
              </a:solidFill>
            </a:endParaRPr>
          </a:p>
          <a:p>
            <a:pPr algn="just">
              <a:buFontTx/>
              <a:buChar char="-"/>
            </a:pPr>
            <a:endParaRPr lang="bg-BG" dirty="0" smtClean="0">
              <a:solidFill>
                <a:schemeClr val="tx2"/>
              </a:solidFill>
            </a:endParaRPr>
          </a:p>
          <a:p>
            <a:pPr algn="just">
              <a:buFontTx/>
              <a:buChar char="-"/>
            </a:pPr>
            <a:r>
              <a:rPr lang="bg-BG" dirty="0" smtClean="0">
                <a:solidFill>
                  <a:schemeClr val="tx2"/>
                </a:solidFill>
              </a:rPr>
              <a:t>За нас </a:t>
            </a:r>
            <a:r>
              <a:rPr lang="bg-BG" dirty="0" smtClean="0">
                <a:solidFill>
                  <a:schemeClr val="tx2"/>
                </a:solidFill>
              </a:rPr>
              <a:t>беше </a:t>
            </a:r>
            <a:r>
              <a:rPr lang="bg-BG" dirty="0" smtClean="0">
                <a:solidFill>
                  <a:schemeClr val="tx2"/>
                </a:solidFill>
              </a:rPr>
              <a:t>важно да можем </a:t>
            </a:r>
            <a:r>
              <a:rPr lang="bg-BG" dirty="0" smtClean="0">
                <a:solidFill>
                  <a:schemeClr val="tx2"/>
                </a:solidFill>
              </a:rPr>
              <a:t>да се обучим и можем да </a:t>
            </a:r>
            <a:r>
              <a:rPr lang="bg-BG" dirty="0" smtClean="0">
                <a:solidFill>
                  <a:schemeClr val="tx2"/>
                </a:solidFill>
              </a:rPr>
              <a:t>използваме и други методи освен терапевтична работа,  по краткосрочни, с които да работим по посока на овластяване на децата;</a:t>
            </a:r>
          </a:p>
          <a:p>
            <a:pPr>
              <a:buNone/>
            </a:pPr>
            <a:endParaRPr lang="bg-B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2"/>
                </a:solidFill>
              </a:rPr>
              <a:t>Каква цел си поставихме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bg-BG" dirty="0" smtClean="0"/>
              <a:t>		</a:t>
            </a:r>
            <a:r>
              <a:rPr lang="bg-BG" dirty="0" smtClean="0">
                <a:solidFill>
                  <a:schemeClr val="accent2"/>
                </a:solidFill>
              </a:rPr>
              <a:t>Овластяването  на младежи, чрез включването им в Младежки клуб би имало голям ефект, за да добият популярност темите, които вълнуват младежите от една страна и за да се стартира един непрекъснат процес на овластяване, работейки със свои </a:t>
            </a:r>
            <a:r>
              <a:rPr lang="bg-BG" dirty="0" err="1" smtClean="0">
                <a:solidFill>
                  <a:schemeClr val="accent2"/>
                </a:solidFill>
              </a:rPr>
              <a:t>връстници</a:t>
            </a:r>
            <a:r>
              <a:rPr lang="bg-BG" dirty="0" smtClean="0">
                <a:solidFill>
                  <a:schemeClr val="accent2"/>
                </a:solidFill>
              </a:rPr>
              <a:t>, от друга страна.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301038" cy="13573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2"/>
                </a:solidFill>
              </a:rPr>
              <a:t>Как приложихме методът “</a:t>
            </a:r>
            <a:r>
              <a:rPr lang="en-US" dirty="0" smtClean="0">
                <a:solidFill>
                  <a:schemeClr val="accent2"/>
                </a:solidFill>
              </a:rPr>
              <a:t>Action research</a:t>
            </a:r>
            <a:r>
              <a:rPr lang="bg-BG" dirty="0" smtClean="0">
                <a:solidFill>
                  <a:schemeClr val="accent2"/>
                </a:solidFill>
              </a:rPr>
              <a:t>” </a:t>
            </a:r>
            <a:endParaRPr lang="bg-BG" dirty="0">
              <a:solidFill>
                <a:schemeClr val="accent2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bg-BG" dirty="0" smtClean="0"/>
              <a:t>	</a:t>
            </a:r>
          </a:p>
          <a:p>
            <a:pPr algn="just">
              <a:buNone/>
            </a:pPr>
            <a:r>
              <a:rPr lang="bg-BG" dirty="0" smtClean="0"/>
              <a:t>	</a:t>
            </a:r>
            <a:r>
              <a:rPr lang="bg-BG" dirty="0" smtClean="0">
                <a:solidFill>
                  <a:schemeClr val="tx2"/>
                </a:solidFill>
              </a:rPr>
              <a:t>Чрез местен пастор в ромската махала </a:t>
            </a:r>
            <a:r>
              <a:rPr lang="bg-BG" dirty="0" err="1" smtClean="0">
                <a:solidFill>
                  <a:schemeClr val="tx2"/>
                </a:solidFill>
              </a:rPr>
              <a:t>Каваклия</a:t>
            </a:r>
            <a:r>
              <a:rPr lang="bg-BG" dirty="0" smtClean="0">
                <a:solidFill>
                  <a:schemeClr val="tx2"/>
                </a:solidFill>
              </a:rPr>
              <a:t> в град Дупница събрахме 11 момичета на 12-годишна възраст. Проведохме </a:t>
            </a:r>
            <a:r>
              <a:rPr lang="bg-BG" dirty="0" smtClean="0">
                <a:solidFill>
                  <a:schemeClr val="tx2"/>
                </a:solidFill>
              </a:rPr>
              <a:t>7 </a:t>
            </a:r>
            <a:r>
              <a:rPr lang="bg-BG" dirty="0" smtClean="0">
                <a:solidFill>
                  <a:schemeClr val="tx2"/>
                </a:solidFill>
              </a:rPr>
              <a:t>сесии с продължителност 2.30 мин. всяка от тях.</a:t>
            </a:r>
            <a:endParaRPr lang="bg-B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>
                <a:solidFill>
                  <a:schemeClr val="tx2"/>
                </a:solidFill>
              </a:rPr>
              <a:t>Трудности, които срещнахме:</a:t>
            </a:r>
            <a:endParaRPr lang="bg-BG" i="1" dirty="0">
              <a:solidFill>
                <a:schemeClr val="tx2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>
                <a:solidFill>
                  <a:schemeClr val="accent2"/>
                </a:solidFill>
              </a:rPr>
              <a:t>За децата беше необичайно някой да иска да чуе какво ги вълнува;</a:t>
            </a:r>
          </a:p>
          <a:p>
            <a:r>
              <a:rPr lang="bg-BG" dirty="0" smtClean="0">
                <a:solidFill>
                  <a:schemeClr val="accent2"/>
                </a:solidFill>
              </a:rPr>
              <a:t>Обикновено на децата в малките общности се препоръчва определено мнение и поведение и не се разрешава те да имат тяхно такова; </a:t>
            </a:r>
            <a:endParaRPr lang="bg-BG" dirty="0" smtClean="0">
              <a:solidFill>
                <a:schemeClr val="accent2"/>
              </a:solidFill>
            </a:endParaRPr>
          </a:p>
          <a:p>
            <a:r>
              <a:rPr lang="bg-BG" dirty="0" smtClean="0">
                <a:solidFill>
                  <a:schemeClr val="accent2"/>
                </a:solidFill>
              </a:rPr>
              <a:t>Темите, които децата посочиха за актуални бяха много сложни и те направиха много ясна заявка към нас за по дългосрочен ангажимент;</a:t>
            </a:r>
            <a:endParaRPr lang="bg-BG" dirty="0" smtClean="0">
              <a:solidFill>
                <a:schemeClr val="accent2"/>
              </a:solidFill>
            </a:endParaRPr>
          </a:p>
          <a:p>
            <a:r>
              <a:rPr lang="bg-BG" dirty="0" smtClean="0">
                <a:solidFill>
                  <a:schemeClr val="accent2"/>
                </a:solidFill>
              </a:rPr>
              <a:t>Проблеми</a:t>
            </a:r>
            <a:r>
              <a:rPr lang="bg-BG" dirty="0" smtClean="0">
                <a:solidFill>
                  <a:schemeClr val="accent2"/>
                </a:solidFill>
              </a:rPr>
              <a:t>, които срещнахме при опита ни да реализираме нашите планове за Младежки клуб;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ребителски проект">
  <a:themeElements>
    <a:clrScheme name="Цветист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отребителски проект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532</Words>
  <Application>Microsoft Office PowerPoint</Application>
  <PresentationFormat>Презентация на цял екран (4:3)</PresentationFormat>
  <Paragraphs>63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Заглавия на слайдовете</vt:lpstr>
      </vt:variant>
      <vt:variant>
        <vt:i4>20</vt:i4>
      </vt:variant>
    </vt:vector>
  </HeadingPairs>
  <TitlesOfParts>
    <vt:vector size="23" baseType="lpstr">
      <vt:lpstr>Office тема</vt:lpstr>
      <vt:lpstr>Потребителски проект</vt:lpstr>
      <vt:lpstr>1_Потребителски проект</vt:lpstr>
      <vt:lpstr>Гласът на децата, чут и видян през очите на Сдружение “Знание, успех, промяна”</vt:lpstr>
      <vt:lpstr>Сдружение “Знание, успех, промяна”</vt:lpstr>
      <vt:lpstr>Дейности</vt:lpstr>
      <vt:lpstr>Изводи до които стигнахме в процес на нашата дългогодишна работа:</vt:lpstr>
      <vt:lpstr>Последните акценти в нашата работа</vt:lpstr>
      <vt:lpstr>Към проекта PEER  ни привлякоха две причини:</vt:lpstr>
      <vt:lpstr>Каква цел си поставихме</vt:lpstr>
      <vt:lpstr>Как приложихме методът “Action research” </vt:lpstr>
      <vt:lpstr>Трудности, които срещнахме:</vt:lpstr>
      <vt:lpstr>Така момичетата обобщиха важните за тях теми. Те бяха адресирани към  УЧИЛИЩЕТО и СЕМЕЙСТВОТО</vt:lpstr>
      <vt:lpstr> Нашите момичета начертаха един голям кръг от проблеми и трудности, по които имат желание да говорят:  </vt:lpstr>
      <vt:lpstr>Слайд 12</vt:lpstr>
      <vt:lpstr>Процес</vt:lpstr>
      <vt:lpstr>Слайд 14</vt:lpstr>
      <vt:lpstr>Слайд 15</vt:lpstr>
      <vt:lpstr>Резултати</vt:lpstr>
      <vt:lpstr> Работата за овластяването на млади ромски хора в особеностите на нашия контекст показа: </vt:lpstr>
      <vt:lpstr>Изводи до които достигнахме, чрез работата по методът “Action research” :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Гласът на децата, чут и видян през очите на Сдружение “Знание, успех, промяна</dc:title>
  <dc:creator>PC</dc:creator>
  <cp:lastModifiedBy>PC</cp:lastModifiedBy>
  <cp:revision>74</cp:revision>
  <dcterms:created xsi:type="dcterms:W3CDTF">2016-11-26T17:22:23Z</dcterms:created>
  <dcterms:modified xsi:type="dcterms:W3CDTF">2016-11-27T14:23:09Z</dcterms:modified>
</cp:coreProperties>
</file>